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4" r:id="rId4"/>
    <p:sldId id="258" r:id="rId5"/>
    <p:sldId id="269" r:id="rId6"/>
    <p:sldId id="260" r:id="rId7"/>
    <p:sldId id="265" r:id="rId8"/>
    <p:sldId id="266" r:id="rId9"/>
    <p:sldId id="267" r:id="rId10"/>
    <p:sldId id="268" r:id="rId11"/>
    <p:sldId id="261" r:id="rId12"/>
    <p:sldId id="262" r:id="rId13"/>
    <p:sldId id="263"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02" y="-4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9022478-B990-4F59-989A-5CA90710C541}" type="datetimeFigureOut">
              <a:rPr lang="es-CO" smtClean="0"/>
              <a:pPr/>
              <a:t>20/05/2014</a:t>
            </a:fld>
            <a:endParaRPr lang="es-CO"/>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CO"/>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B5E5BF8-BC0D-43A2-90E1-B68837441220}"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9022478-B990-4F59-989A-5CA90710C541}" type="datetimeFigureOut">
              <a:rPr lang="es-CO" smtClean="0"/>
              <a:pPr/>
              <a:t>20/05/2014</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89022478-B990-4F59-989A-5CA90710C541}" type="datetimeFigureOut">
              <a:rPr lang="es-CO" smtClean="0"/>
              <a:pPr/>
              <a:t>20/05/2014</a:t>
            </a:fld>
            <a:endParaRPr lang="es-CO"/>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CO"/>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B5E5BF8-BC0D-43A2-90E1-B68837441220}"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9022478-B990-4F59-989A-5CA90710C541}" type="datetimeFigureOut">
              <a:rPr lang="es-CO" smtClean="0"/>
              <a:pPr/>
              <a:t>20/05/2014</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9022478-B990-4F59-989A-5CA90710C541}" type="datetimeFigureOut">
              <a:rPr lang="es-CO" smtClean="0"/>
              <a:pPr/>
              <a:t>20/05/2014</a:t>
            </a:fld>
            <a:endParaRPr lang="es-CO"/>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CO"/>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3B5E5BF8-BC0D-43A2-90E1-B68837441220}"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9022478-B990-4F59-989A-5CA90710C541}" type="datetimeFigureOut">
              <a:rPr lang="es-CO" smtClean="0"/>
              <a:pPr/>
              <a:t>20/05/2014</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9022478-B990-4F59-989A-5CA90710C541}" type="datetimeFigureOut">
              <a:rPr lang="es-CO" smtClean="0"/>
              <a:pPr/>
              <a:t>20/05/2014</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89022478-B990-4F59-989A-5CA90710C541}" type="datetimeFigureOut">
              <a:rPr lang="es-CO" smtClean="0"/>
              <a:pPr/>
              <a:t>20/05/2014</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89022478-B990-4F59-989A-5CA90710C541}" type="datetimeFigureOut">
              <a:rPr lang="es-CO" smtClean="0"/>
              <a:pPr/>
              <a:t>20/05/2014</a:t>
            </a:fld>
            <a:endParaRPr lang="es-CO"/>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CO"/>
          </a:p>
        </p:txBody>
      </p:sp>
      <p:sp>
        <p:nvSpPr>
          <p:cNvPr id="4" name="3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9022478-B990-4F59-989A-5CA90710C541}" type="datetimeFigureOut">
              <a:rPr lang="es-CO" smtClean="0"/>
              <a:pPr/>
              <a:t>20/05/2014</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89022478-B990-4F59-989A-5CA90710C541}" type="datetimeFigureOut">
              <a:rPr lang="es-CO" smtClean="0"/>
              <a:pPr/>
              <a:t>20/05/2014</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3B5E5BF8-BC0D-43A2-90E1-B68837441220}" type="slidenum">
              <a:rPr lang="es-CO" smtClean="0"/>
              <a:pPr/>
              <a:t>‹Nº›</a:t>
            </a:fld>
            <a:endParaRPr lang="es-CO"/>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9022478-B990-4F59-989A-5CA90710C541}" type="datetimeFigureOut">
              <a:rPr lang="es-CO" smtClean="0"/>
              <a:pPr/>
              <a:t>20/05/2014</a:t>
            </a:fld>
            <a:endParaRPr lang="es-CO"/>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CO"/>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B5E5BF8-BC0D-43A2-90E1-B68837441220}"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57158" y="533400"/>
            <a:ext cx="8115110" cy="2868168"/>
          </a:xfrm>
        </p:spPr>
        <p:txBody>
          <a:bodyPr/>
          <a:lstStyle/>
          <a:p>
            <a:pPr algn="ctr"/>
            <a:r>
              <a:rPr lang="es-CO" dirty="0" smtClean="0"/>
              <a:t>Proyecto colaborativo: Fracaso ESCOLAR</a:t>
            </a:r>
            <a:endParaRPr lang="es-CO" dirty="0"/>
          </a:p>
        </p:txBody>
      </p:sp>
      <p:sp>
        <p:nvSpPr>
          <p:cNvPr id="3" name="2 Subtítulo"/>
          <p:cNvSpPr>
            <a:spLocks noGrp="1"/>
          </p:cNvSpPr>
          <p:nvPr>
            <p:ph type="subTitle" idx="1"/>
          </p:nvPr>
        </p:nvSpPr>
        <p:spPr>
          <a:xfrm>
            <a:off x="714348" y="3539864"/>
            <a:ext cx="7754872" cy="2032276"/>
          </a:xfrm>
        </p:spPr>
        <p:txBody>
          <a:bodyPr/>
          <a:lstStyle/>
          <a:p>
            <a:pPr algn="ctr"/>
            <a:r>
              <a:rPr lang="es-CO" dirty="0" smtClean="0"/>
              <a:t> Juliana Cañas Ortega</a:t>
            </a:r>
          </a:p>
          <a:p>
            <a:pPr algn="ctr"/>
            <a:r>
              <a:rPr lang="es-CO" dirty="0" smtClean="0"/>
              <a:t>Laura Rojas Pérez</a:t>
            </a:r>
          </a:p>
          <a:p>
            <a:pPr algn="ctr"/>
            <a:r>
              <a:rPr lang="es-CO" dirty="0" smtClean="0"/>
              <a:t>Luisa Fernanda Lotero Escobar</a:t>
            </a:r>
          </a:p>
          <a:p>
            <a:pPr algn="ctr"/>
            <a:r>
              <a:rPr lang="es-CO" dirty="0" smtClean="0"/>
              <a:t>Milena Espejo González</a:t>
            </a:r>
          </a:p>
          <a:p>
            <a:pPr algn="ctr"/>
            <a:r>
              <a:rPr lang="es-CO" dirty="0" smtClean="0"/>
              <a:t>Camilo Rivera Castro</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7239000" cy="5884256"/>
          </a:xfrm>
        </p:spPr>
        <p:txBody>
          <a:bodyPr>
            <a:normAutofit fontScale="85000" lnSpcReduction="20000"/>
          </a:bodyPr>
          <a:lstStyle/>
          <a:p>
            <a:pPr algn="just"/>
            <a:endParaRPr lang="es-ES" sz="2400" b="1" dirty="0" smtClean="0"/>
          </a:p>
          <a:p>
            <a:pPr algn="just"/>
            <a:r>
              <a:rPr lang="es-ES" sz="2400" b="1" dirty="0" smtClean="0"/>
              <a:t>9. </a:t>
            </a:r>
            <a:r>
              <a:rPr lang="es-ES" sz="2400" dirty="0" smtClean="0"/>
              <a:t> Muchos</a:t>
            </a:r>
            <a:r>
              <a:rPr lang="es-ES" sz="2400" b="1" dirty="0" smtClean="0"/>
              <a:t> </a:t>
            </a:r>
            <a:r>
              <a:rPr lang="es-ES" sz="2400" dirty="0" smtClean="0"/>
              <a:t>niños pueden tener fracaso escolar por un malestar emocional, por lo tanto se creará un espació en donde se lean cuentos que tengan moralejas, que ayuden a entender a los niños lo importantes que son, todas las capacidades que tienen y por último todos deberán recortar un corazón de papel y le pondrán el nombre, los corazones rotaran en una mesa redonda y cada niño escribirá una cualidad del compañerito, de tal forma se estimularía el proceso de lectoescritura y se generaría una buena autoestima.</a:t>
            </a:r>
            <a:endParaRPr lang="es-CO" sz="2400" dirty="0" smtClean="0"/>
          </a:p>
          <a:p>
            <a:pPr algn="just"/>
            <a:endParaRPr lang="es-ES" sz="2400" b="1" dirty="0" smtClean="0"/>
          </a:p>
          <a:p>
            <a:pPr algn="just"/>
            <a:r>
              <a:rPr lang="es-ES" sz="2400" b="1" dirty="0" smtClean="0"/>
              <a:t>10. </a:t>
            </a:r>
            <a:r>
              <a:rPr lang="es-ES" sz="2400" dirty="0" smtClean="0"/>
              <a:t>Se evaluará el proceso de los niños, en donde ellos puedan expresar y desarrollar sus potencialidades en el transcurso del tiempo y no solo en una única evaluación, y en caso de que a algunos estudiantes no les esté yendo bien en dicho proceso, se deberá crear espacios de recuperación y actividades motivadoras con otros niños para que se colaboren entre todos y el maestro deberá participar igualmente.</a:t>
            </a:r>
            <a:endParaRPr lang="es-CO" sz="2400" dirty="0" smtClean="0"/>
          </a:p>
          <a:p>
            <a:pPr>
              <a:buNone/>
            </a:pPr>
            <a:r>
              <a:rPr lang="es-ES" dirty="0" smtClean="0"/>
              <a:t> </a:t>
            </a:r>
            <a:endParaRPr lang="es-CO" dirty="0" smtClean="0"/>
          </a:p>
          <a:p>
            <a:endParaRPr lang="es-C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Participantes</a:t>
            </a:r>
            <a:endParaRPr lang="es-CO" dirty="0"/>
          </a:p>
        </p:txBody>
      </p:sp>
      <p:sp>
        <p:nvSpPr>
          <p:cNvPr id="3" name="2 Marcador de contenido"/>
          <p:cNvSpPr>
            <a:spLocks noGrp="1"/>
          </p:cNvSpPr>
          <p:nvPr>
            <p:ph idx="1"/>
          </p:nvPr>
        </p:nvSpPr>
        <p:spPr/>
        <p:txBody>
          <a:bodyPr/>
          <a:lstStyle/>
          <a:p>
            <a:pPr>
              <a:buFont typeface="Wingdings" pitchFamily="2" charset="2"/>
              <a:buChar char="v"/>
            </a:pPr>
            <a:endParaRPr lang="es-CO" dirty="0" smtClean="0"/>
          </a:p>
          <a:p>
            <a:pPr>
              <a:buFont typeface="Wingdings" pitchFamily="2" charset="2"/>
              <a:buChar char="v"/>
            </a:pPr>
            <a:r>
              <a:rPr lang="es-CO" dirty="0" smtClean="0"/>
              <a:t>Institución Educativa José Miguel de la Calle.</a:t>
            </a:r>
          </a:p>
          <a:p>
            <a:pPr>
              <a:buFont typeface="Wingdings" pitchFamily="2" charset="2"/>
              <a:buChar char="v"/>
            </a:pPr>
            <a:endParaRPr lang="es-CO" dirty="0" smtClean="0"/>
          </a:p>
          <a:p>
            <a:pPr>
              <a:buFont typeface="Wingdings" pitchFamily="2" charset="2"/>
              <a:buChar char="v"/>
            </a:pPr>
            <a:r>
              <a:rPr lang="es-CO" dirty="0" smtClean="0"/>
              <a:t>Institución Educativa Normal Superior de Envigado Sede Marie Poussepin.</a:t>
            </a:r>
          </a:p>
          <a:p>
            <a:pPr>
              <a:buFont typeface="Wingdings" pitchFamily="2" charset="2"/>
              <a:buChar char="v"/>
            </a:pPr>
            <a:endParaRPr lang="es-CO" dirty="0" smtClean="0"/>
          </a:p>
          <a:p>
            <a:pPr>
              <a:buFont typeface="Wingdings" pitchFamily="2" charset="2"/>
              <a:buChar char="v"/>
            </a:pPr>
            <a:r>
              <a:rPr lang="es-CO" dirty="0" smtClean="0"/>
              <a:t>Estudiantes de las instituciones, maestros cooperadores y maestros en formación</a:t>
            </a: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PRODUCT0</a:t>
            </a:r>
            <a:endParaRPr lang="es-CO" dirty="0"/>
          </a:p>
        </p:txBody>
      </p:sp>
      <p:sp>
        <p:nvSpPr>
          <p:cNvPr id="3" name="2 Marcador de contenido"/>
          <p:cNvSpPr>
            <a:spLocks noGrp="1"/>
          </p:cNvSpPr>
          <p:nvPr>
            <p:ph idx="1"/>
          </p:nvPr>
        </p:nvSpPr>
        <p:spPr/>
        <p:txBody>
          <a:bodyPr/>
          <a:lstStyle/>
          <a:p>
            <a:pPr algn="just">
              <a:buNone/>
            </a:pPr>
            <a:r>
              <a:rPr lang="es-CO" dirty="0" smtClean="0"/>
              <a:t>   Luego de identificar la naturaleza de las dificultades en el proceso enseñanza-aprendizaje, los alumnos reconocen como consecuencia el fracaso escolar, siendo esto el primer paso a la solución de dicho problema, </a:t>
            </a:r>
            <a:r>
              <a:rPr lang="es-CO" smtClean="0"/>
              <a:t>evidenciándose así en </a:t>
            </a:r>
            <a:r>
              <a:rPr lang="es-CO" dirty="0" smtClean="0"/>
              <a:t>las metas establecidas por cada alumno en su proyecto de vida.</a:t>
            </a:r>
            <a:endParaRPr lang="es-C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42911" y="1857364"/>
            <a:ext cx="7929617" cy="1754326"/>
          </a:xfrm>
          <a:prstGeom prst="rect">
            <a:avLst/>
          </a:prstGeom>
          <a:noFill/>
        </p:spPr>
        <p:txBody>
          <a:bodyPr wrap="squar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MUCHAS GRACIAS POR LA ATENCIÓN PRESTADA</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751506"/>
          </a:xfrm>
        </p:spPr>
        <p:txBody>
          <a:bodyPr/>
          <a:lstStyle/>
          <a:p>
            <a:pPr algn="ctr"/>
            <a:r>
              <a:rPr lang="es-CO" dirty="0" smtClean="0"/>
              <a:t>justificación</a:t>
            </a:r>
            <a:endParaRPr lang="es-CO" dirty="0"/>
          </a:p>
        </p:txBody>
      </p:sp>
      <p:sp>
        <p:nvSpPr>
          <p:cNvPr id="3" name="2 Marcador de contenido"/>
          <p:cNvSpPr>
            <a:spLocks noGrp="1"/>
          </p:cNvSpPr>
          <p:nvPr>
            <p:ph idx="1"/>
          </p:nvPr>
        </p:nvSpPr>
        <p:spPr>
          <a:xfrm>
            <a:off x="457200" y="1285860"/>
            <a:ext cx="7239000" cy="5169876"/>
          </a:xfrm>
        </p:spPr>
        <p:style>
          <a:lnRef idx="0">
            <a:scrgbClr r="0" g="0" b="0"/>
          </a:lnRef>
          <a:fillRef idx="1001">
            <a:schemeClr val="lt1"/>
          </a:fillRef>
          <a:effectRef idx="0">
            <a:scrgbClr r="0" g="0" b="0"/>
          </a:effectRef>
          <a:fontRef idx="major"/>
        </p:style>
        <p:txBody>
          <a:bodyPr>
            <a:normAutofit fontScale="85000" lnSpcReduction="10000"/>
          </a:bodyPr>
          <a:lstStyle/>
          <a:p>
            <a:pPr algn="just">
              <a:buNone/>
            </a:pPr>
            <a:r>
              <a:rPr lang="es-CO" dirty="0" smtClean="0"/>
              <a:t>   El motivo de esta investigación se basa a partir de las partir de las problemáticas ocurridas durante los últimos años en el contexto escolar, más específicamente en lo que en la contemporaneidad se le conoce como fracaso escolar. Teniendo en cuenta que el fracaso escolar es aquella situación en la que el estudiante no alcanza las mateas propuestas para su nivel de inteligencia, de forma que se ve alterada repercutiendo en su rendimiento integral y en su adaptación a la sociedad.</a:t>
            </a:r>
          </a:p>
          <a:p>
            <a:pPr algn="just">
              <a:buNone/>
            </a:pPr>
            <a:r>
              <a:rPr lang="es-CO" dirty="0" smtClean="0"/>
              <a:t>   En la actualidad se ha acrecentado el interés por el tema del fracaso escolar, algo que en muchas ocasiones esta determinado por factores como: maltrato intrafamiliar, educativo y social lo que lleva a que el individuo no se encuentre en plenas condiciones de explotar todas sus capacidades. </a:t>
            </a:r>
            <a:endParaRPr lang="es-CO" dirty="0" smtClean="0">
              <a:effectLst>
                <a:outerShdw blurRad="38100" dist="38100" dir="2700000" algn="tl">
                  <a:srgbClr val="000000">
                    <a:alpha val="43137"/>
                  </a:srgbClr>
                </a:outerShdw>
              </a:effectLst>
            </a:endParaRPr>
          </a:p>
          <a:p>
            <a:pPr>
              <a:buNone/>
            </a:pPr>
            <a:endParaRPr lang="es-CO" dirty="0" smtClean="0">
              <a:effectLst>
                <a:outerShdw blurRad="38100" dist="38100" dir="2700000" algn="tl">
                  <a:srgbClr val="000000">
                    <a:alpha val="43137"/>
                  </a:srgbClr>
                </a:outerShdw>
              </a:effectLst>
            </a:endParaRPr>
          </a:p>
          <a:p>
            <a:pPr>
              <a:buNone/>
            </a:pPr>
            <a:endParaRPr lang="es-CO" dirty="0" smtClean="0">
              <a:effectLst>
                <a:outerShdw blurRad="38100" dist="38100" dir="2700000" algn="tl">
                  <a:srgbClr val="000000">
                    <a:alpha val="43137"/>
                  </a:srgbClr>
                </a:outerShdw>
              </a:effectLst>
            </a:endParaRPr>
          </a:p>
          <a:p>
            <a:pPr>
              <a:buNone/>
            </a:pPr>
            <a:endParaRPr lang="es-CO" dirty="0" smtClean="0">
              <a:effectLst>
                <a:outerShdw blurRad="38100" dist="38100" dir="2700000" algn="tl">
                  <a:srgbClr val="000000">
                    <a:alpha val="43137"/>
                  </a:srgbClr>
                </a:outerShdw>
              </a:effectLst>
            </a:endParaRPr>
          </a:p>
          <a:p>
            <a:pPr>
              <a:buNone/>
            </a:pPr>
            <a:endParaRPr lang="es-CO"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428604"/>
            <a:ext cx="7267604" cy="6027132"/>
          </a:xfrm>
        </p:spPr>
        <p:txBody>
          <a:bodyPr>
            <a:normAutofit fontScale="92500"/>
          </a:bodyPr>
          <a:lstStyle/>
          <a:p>
            <a:pPr algn="just">
              <a:buNone/>
            </a:pPr>
            <a:r>
              <a:rPr lang="es-CO" dirty="0" smtClean="0"/>
              <a:t>   Por tanto, dicha investigación es pertinente ya que nos permite conocer cuales son las raíces de los conflictos que llevan a las personas a no triunfar dentro del entorno educativo y así prevenir la reproducción o la expansión de estos problemas en un futuro.</a:t>
            </a:r>
          </a:p>
          <a:p>
            <a:pPr algn="just">
              <a:buNone/>
            </a:pPr>
            <a:r>
              <a:rPr lang="es-CO" dirty="0" smtClean="0"/>
              <a:t>    Así mismo al estar expuesto la necesidad de abordar este tópico y de buscar caminos factibles para llegar a soluciones con las que se puedan ver beneficiadas diferentes tipos de personas y la comunidad en general, nuestro grupo de trabajo tendrá como fundamento principal información empírica gracias al tiempo de intervención de nuestra profesión, y complementándose con diferentes fuentes de investigación que nos ayudaran a llevar a cabo este proyecto.</a:t>
            </a:r>
            <a:endParaRPr lang="es-C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Objetivo general</a:t>
            </a:r>
            <a:endParaRPr lang="es-CO" dirty="0"/>
          </a:p>
        </p:txBody>
      </p:sp>
      <p:sp>
        <p:nvSpPr>
          <p:cNvPr id="3" name="2 Marcador de contenido"/>
          <p:cNvSpPr>
            <a:spLocks noGrp="1"/>
          </p:cNvSpPr>
          <p:nvPr>
            <p:ph idx="1"/>
          </p:nvPr>
        </p:nvSpPr>
        <p:spPr/>
        <p:txBody>
          <a:bodyPr>
            <a:normAutofit/>
          </a:bodyPr>
          <a:lstStyle/>
          <a:p>
            <a:pPr algn="just">
              <a:buNone/>
            </a:pPr>
            <a:r>
              <a:rPr lang="es-CO" sz="3200" dirty="0" smtClean="0"/>
              <a:t>  Describir las posibles soluciones del fracaso escolar a través de estrategias lúdico-pedagógicas que inciden de una manera positiva en el proyecto de vida de cada alumno.</a:t>
            </a:r>
            <a:endParaRPr lang="es-CO"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Objetivos Específicos</a:t>
            </a:r>
            <a:endParaRPr lang="es-CO" dirty="0"/>
          </a:p>
        </p:txBody>
      </p:sp>
      <p:sp>
        <p:nvSpPr>
          <p:cNvPr id="3" name="2 Marcador de contenido"/>
          <p:cNvSpPr>
            <a:spLocks noGrp="1"/>
          </p:cNvSpPr>
          <p:nvPr>
            <p:ph idx="1"/>
          </p:nvPr>
        </p:nvSpPr>
        <p:spPr/>
        <p:txBody>
          <a:bodyPr>
            <a:normAutofit lnSpcReduction="10000"/>
          </a:bodyPr>
          <a:lstStyle/>
          <a:p>
            <a:pPr algn="just"/>
            <a:r>
              <a:rPr lang="es-CO" dirty="0" smtClean="0"/>
              <a:t>-Definir las posibles causas del fracaso escolar con el fin de contribuir a su solución.</a:t>
            </a:r>
          </a:p>
          <a:p>
            <a:pPr algn="just"/>
            <a:endParaRPr lang="es-CO" dirty="0" smtClean="0"/>
          </a:p>
          <a:p>
            <a:pPr algn="just"/>
            <a:r>
              <a:rPr lang="es-CO" dirty="0" smtClean="0"/>
              <a:t>-Generar un ambiente agradable y propicio en el contexto escolar para que los alumnos se vean motivados hacia su proceso de aprendizaje.</a:t>
            </a:r>
          </a:p>
          <a:p>
            <a:pPr algn="just"/>
            <a:endParaRPr lang="es-CO" dirty="0" smtClean="0"/>
          </a:p>
          <a:p>
            <a:pPr algn="just"/>
            <a:r>
              <a:rPr lang="es-CO" dirty="0" smtClean="0"/>
              <a:t>-Ayudar al estudiante a superar sus dificultades escolares a través de actividades que le permitan encontrar solución a sus problemas.</a:t>
            </a:r>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465754"/>
          </a:xfrm>
        </p:spPr>
        <p:txBody>
          <a:bodyPr>
            <a:normAutofit fontScale="90000"/>
          </a:bodyPr>
          <a:lstStyle/>
          <a:p>
            <a:pPr algn="ctr"/>
            <a:r>
              <a:rPr lang="es-CO" dirty="0" smtClean="0"/>
              <a:t>Actividades</a:t>
            </a:r>
            <a:endParaRPr lang="es-CO" dirty="0"/>
          </a:p>
        </p:txBody>
      </p:sp>
      <p:sp>
        <p:nvSpPr>
          <p:cNvPr id="3" name="2 Marcador de contenido"/>
          <p:cNvSpPr>
            <a:spLocks noGrp="1"/>
          </p:cNvSpPr>
          <p:nvPr>
            <p:ph idx="1"/>
          </p:nvPr>
        </p:nvSpPr>
        <p:spPr>
          <a:xfrm>
            <a:off x="457200" y="785794"/>
            <a:ext cx="7239000" cy="5643602"/>
          </a:xfrm>
        </p:spPr>
        <p:txBody>
          <a:bodyPr>
            <a:noAutofit/>
          </a:bodyPr>
          <a:lstStyle/>
          <a:p>
            <a:pPr algn="just">
              <a:buNone/>
            </a:pPr>
            <a:r>
              <a:rPr lang="es-CO" sz="2000" b="1" dirty="0" smtClean="0"/>
              <a:t>   </a:t>
            </a:r>
            <a:r>
              <a:rPr lang="es-CO" sz="2000" dirty="0" smtClean="0"/>
              <a:t>Para crear actividades que ayuden al mejoramiento del fracaso escolar, debemos estar abiertos a cambiar algunas estrategias metodológicas y a utilizar nuevas herramientas tic’s, como lo pueden ser el tablero digital, la web 2.0 y el internet; ya que en algunos casos esta problemática tan común en nuestros días, se debe al poco interés que los alumnos tienen frente al estudio.</a:t>
            </a:r>
          </a:p>
          <a:p>
            <a:pPr algn="just">
              <a:buNone/>
            </a:pPr>
            <a:r>
              <a:rPr lang="es-CO" sz="2000" dirty="0" smtClean="0"/>
              <a:t>    Como también lo pueden ser otras causas del fracaso escolar, por ejemplo problemas familiares (en donde encontramos padres despreocupados, en cuanto al buen rendimiento de sus hijos), una inadecuada administración educativa (en donde no se prestan los recursos necesarios para que los alumnos tengan un buen desarrollo escolar), el entorno socio-cultural (en donde nos desenvolvemos en un contexto exigente, cerrado y muy competitivo) y, problemas físicos y neurológicos (en donde intervienen dificultades de salud, déficits educativos y trastornos cognitivos); entre muchos otras causas del fracaso escolar.</a:t>
            </a:r>
          </a:p>
          <a:p>
            <a:pPr>
              <a:buNone/>
            </a:pPr>
            <a:endParaRPr lang="es-CO" sz="2000" b="1" dirty="0" smtClean="0"/>
          </a:p>
          <a:p>
            <a:endParaRPr lang="es-CO" sz="2000" b="1" dirty="0" smtClean="0"/>
          </a:p>
          <a:p>
            <a:pPr>
              <a:buNone/>
            </a:pPr>
            <a:endParaRPr lang="es-CO"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7239000" cy="6286544"/>
          </a:xfrm>
        </p:spPr>
        <p:txBody>
          <a:bodyPr>
            <a:noAutofit/>
          </a:bodyPr>
          <a:lstStyle/>
          <a:p>
            <a:pPr algn="just"/>
            <a:r>
              <a:rPr lang="es-CO" sz="2000" b="1" dirty="0" smtClean="0"/>
              <a:t>1. </a:t>
            </a:r>
            <a:r>
              <a:rPr lang="es-CO" sz="2000" dirty="0" smtClean="0"/>
              <a:t>Se realizara una encuesta a los alumnos de 10 preguntas, en donde por medio de estas nos daremos cuenta cual es la causa más común del fracaso escolar, entre los alumnos y cómo podríamos dar una solución inmediata a esta problemática.</a:t>
            </a:r>
            <a:endParaRPr lang="es-CO" sz="2000" b="1" dirty="0" smtClean="0"/>
          </a:p>
          <a:p>
            <a:pPr algn="just">
              <a:buNone/>
            </a:pPr>
            <a:endParaRPr lang="es-CO" sz="2000" b="1" dirty="0" smtClean="0"/>
          </a:p>
          <a:p>
            <a:pPr algn="just"/>
            <a:r>
              <a:rPr lang="es-CO" sz="2000" b="1" dirty="0" smtClean="0"/>
              <a:t>2. </a:t>
            </a:r>
            <a:r>
              <a:rPr lang="es-CO" sz="2000" dirty="0" smtClean="0"/>
              <a:t>Cada uno de los alumnos creara una página web, en donde colocaran recursos encontrados en internet, para tener un buen desarrollo de las áreas académicas que más se le dificulten, por ejemplo videos tutoriales de YouTube sobre los fraccionarios en el área de matemáticas y documentos PDF con información sobre los sinónimos y los antónimos en el área de español.</a:t>
            </a:r>
          </a:p>
          <a:p>
            <a:pPr algn="just">
              <a:buNone/>
            </a:pPr>
            <a:endParaRPr lang="es-CO" sz="2000" b="1" dirty="0" smtClean="0"/>
          </a:p>
          <a:p>
            <a:pPr algn="just"/>
            <a:r>
              <a:rPr lang="es-CO" sz="2000" b="1" dirty="0" smtClean="0"/>
              <a:t>3. </a:t>
            </a:r>
            <a:r>
              <a:rPr lang="es-CO" sz="2000" dirty="0" smtClean="0"/>
              <a:t>Se</a:t>
            </a:r>
            <a:r>
              <a:rPr lang="es-CO" sz="2000" b="1" dirty="0" smtClean="0"/>
              <a:t> </a:t>
            </a:r>
            <a:r>
              <a:rPr lang="es-CO" sz="2000" dirty="0" smtClean="0"/>
              <a:t>realizaran cambios al currículo para que los niños vean las temáticas que le sean más esenciales, con el fin de que tenga una mayor motivación y que tenga la capacidad de desarrollar habilidades cognitivas y resolver problemas.</a:t>
            </a:r>
          </a:p>
          <a:p>
            <a:endParaRPr lang="es-CO" sz="20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7239000" cy="5884256"/>
          </a:xfrm>
        </p:spPr>
        <p:txBody>
          <a:bodyPr/>
          <a:lstStyle/>
          <a:p>
            <a:endParaRPr lang="es-CO" sz="2000" b="1" dirty="0" smtClean="0"/>
          </a:p>
          <a:p>
            <a:pPr algn="just"/>
            <a:r>
              <a:rPr lang="es-CO" sz="2000" b="1" dirty="0" smtClean="0"/>
              <a:t>4. </a:t>
            </a:r>
            <a:r>
              <a:rPr lang="es-CO" sz="2000" dirty="0" smtClean="0"/>
              <a:t>A la hora de evaluar a los alumnos, ellos mismos realizaran las preguntas del examen según los temas vistos durante el periodo, luego se socializarán las preguntas y se le darán respuestas; finalmente se incluirán el 50% de esas preguntas y el otro 50% serán creadas por el profesor.</a:t>
            </a:r>
          </a:p>
          <a:p>
            <a:pPr algn="just">
              <a:buNone/>
            </a:pPr>
            <a:endParaRPr lang="es-CO" sz="2000" dirty="0" smtClean="0"/>
          </a:p>
          <a:p>
            <a:pPr algn="just"/>
            <a:r>
              <a:rPr lang="es-CO" sz="2000" b="1" dirty="0" smtClean="0"/>
              <a:t>5. </a:t>
            </a:r>
            <a:r>
              <a:rPr lang="es-CO" sz="2000" dirty="0" smtClean="0"/>
              <a:t>Se realizaran trabajos en parejas y en equipos, en donde los alumnos dejaran de ser agentes pasivos, para ser creadores de su propio conocimiento, por ejemplo se le dará a cada equipo un tema y, ellos deben desarrollarlo y exponerlo, ejerciendo así de alguna u otra forma el rol del maestro.</a:t>
            </a:r>
          </a:p>
          <a:p>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7239000" cy="5812818"/>
          </a:xfrm>
        </p:spPr>
        <p:txBody>
          <a:bodyPr>
            <a:normAutofit fontScale="92500" lnSpcReduction="10000"/>
          </a:bodyPr>
          <a:lstStyle/>
          <a:p>
            <a:pPr algn="just"/>
            <a:r>
              <a:rPr lang="es-ES" sz="2200" b="1" dirty="0" smtClean="0"/>
              <a:t>6. </a:t>
            </a:r>
            <a:r>
              <a:rPr lang="es-ES" sz="2200" dirty="0" smtClean="0"/>
              <a:t>Se implicará a la familia en la vida escolar de los niños, por medio de actividades lúdicas, recreativas o exposiciones de los estudiantes, con el fin de que haya una integración entre padres e hijos, para que éstos últimos vean el interés que se les presta.</a:t>
            </a:r>
          </a:p>
          <a:p>
            <a:pPr algn="just">
              <a:buNone/>
            </a:pPr>
            <a:endParaRPr lang="es-CO" sz="2200" dirty="0" smtClean="0"/>
          </a:p>
          <a:p>
            <a:pPr algn="just"/>
            <a:r>
              <a:rPr lang="es-ES" sz="2200" b="1" dirty="0" smtClean="0"/>
              <a:t>7.  </a:t>
            </a:r>
            <a:r>
              <a:rPr lang="es-ES" sz="2200" dirty="0" smtClean="0"/>
              <a:t>Para que los niños alcancen un buen rendimiento, éstos deben estar motivados por el aprendizaje académico, es por ello que se implementarán más actividades de enseñanza-aprendizaje por medio de las tics en donde los estudiantes puedan interactuar de manera distinta y más divertida, saliendo un poco de la monotonía.</a:t>
            </a:r>
          </a:p>
          <a:p>
            <a:pPr algn="just">
              <a:buNone/>
            </a:pPr>
            <a:endParaRPr lang="es-CO" sz="2200" dirty="0" smtClean="0"/>
          </a:p>
          <a:p>
            <a:pPr algn="just"/>
            <a:r>
              <a:rPr lang="es-ES" sz="2200" b="1" dirty="0" smtClean="0"/>
              <a:t>8. </a:t>
            </a:r>
            <a:r>
              <a:rPr lang="es-ES" sz="2200" dirty="0" smtClean="0"/>
              <a:t>Los estudiantes deberán exponer en grupos técnicas de estudio, estrategias, mencionar espacios, manejo del tiempo y todo lo relacionado al tema, con el fin de que aprenden a tener buenos hábitos de estudio, para que obtengan buenos resultados en el ámbito académico.</a:t>
            </a:r>
            <a:endParaRPr lang="es-CO" sz="2200" dirty="0" smtClean="0"/>
          </a:p>
          <a:p>
            <a:endParaRPr lang="es-C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94</TotalTime>
  <Words>1230</Words>
  <Application>Microsoft Office PowerPoint</Application>
  <PresentationFormat>Presentación en pantalla (4:3)</PresentationFormat>
  <Paragraphs>54</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Opulento</vt:lpstr>
      <vt:lpstr>Proyecto colaborativo: Fracaso ESCOLAR</vt:lpstr>
      <vt:lpstr>justificación</vt:lpstr>
      <vt:lpstr>Diapositiva 3</vt:lpstr>
      <vt:lpstr>Objetivo general</vt:lpstr>
      <vt:lpstr>Objetivos Específicos</vt:lpstr>
      <vt:lpstr>Actividades</vt:lpstr>
      <vt:lpstr>Diapositiva 7</vt:lpstr>
      <vt:lpstr>Diapositiva 8</vt:lpstr>
      <vt:lpstr>Diapositiva 9</vt:lpstr>
      <vt:lpstr>Diapositiva 10</vt:lpstr>
      <vt:lpstr>Participantes</vt:lpstr>
      <vt:lpstr>PRODUCT0</vt:lpstr>
      <vt:lpstr>Diapositiva 13</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colaborativo: Fracaso ESCOLAR</dc:title>
  <dc:creator>usuario w7</dc:creator>
  <cp:lastModifiedBy>Usuario</cp:lastModifiedBy>
  <cp:revision>11</cp:revision>
  <dcterms:created xsi:type="dcterms:W3CDTF">2014-05-20T18:22:09Z</dcterms:created>
  <dcterms:modified xsi:type="dcterms:W3CDTF">2014-05-21T03:25:03Z</dcterms:modified>
</cp:coreProperties>
</file>